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2" r:id="rId12"/>
    <p:sldId id="268" r:id="rId13"/>
    <p:sldId id="269" r:id="rId14"/>
    <p:sldId id="266" r:id="rId15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0B2"/>
    <a:srgbClr val="DFD7CB"/>
    <a:srgbClr val="20202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81535" autoAdjust="0"/>
  </p:normalViewPr>
  <p:slideViewPr>
    <p:cSldViewPr snapToGrid="0" showGuides="1">
      <p:cViewPr varScale="1">
        <p:scale>
          <a:sx n="87" d="100"/>
          <a:sy n="87" d="100"/>
        </p:scale>
        <p:origin x="54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31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24162F-6AA1-4AA7-978B-0AA3DBBF30CB}" type="datetime1">
              <a:rPr lang="hu-HU" smtClean="0">
                <a:latin typeface="Arial" panose="020B0604020202020204" pitchFamily="34" charset="0"/>
              </a:rPr>
              <a:t>2023. 11. 12.</a:t>
            </a:fld>
            <a:endParaRPr lang="hu-HU" dirty="0">
              <a:latin typeface="Arial" panose="020B0604020202020204" pitchFamily="34" charset="0"/>
            </a:endParaRP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hu-HU">
                <a:latin typeface="Arial" panose="020B0604020202020204" pitchFamily="34" charset="0"/>
              </a:rPr>
              <a:t>‹#›</a:t>
            </a:fld>
            <a:endParaRPr lang="hu-H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AF581CA-A1F5-4796-BECE-91CBD678D15F}" type="datetime1">
              <a:rPr lang="hu-HU" smtClean="0"/>
              <a:pPr/>
              <a:t>2023. 11. 12.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A3C37BE-C303-496D-B5CD-85F2937540FC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i="1" dirty="0">
                <a:latin typeface="Arial" pitchFamily="34" charset="0"/>
                <a:cs typeface="Arial" pitchFamily="34" charset="0"/>
              </a:rPr>
              <a:t>Gyorsan átugorható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9-10.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10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254231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Max 1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11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96496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dirty="0"/>
              <a:t>1.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23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indent="0" rtl="0">
              <a:buFontTx/>
              <a:buNone/>
            </a:pPr>
            <a:r>
              <a:rPr lang="hu-HU" dirty="0"/>
              <a:t>2. perc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Nővérem az oktatásban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Szeretne magán gyógypedagógus lenni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Informatikai segítség a családnak és barátoknak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721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2-3. perc</a:t>
            </a:r>
          </a:p>
          <a:p>
            <a:r>
              <a:rPr lang="hu-HU" dirty="0"/>
              <a:t>- Időpontfoglalás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- Fejlesztő eszközök és játékok: eszközöket néha átadják kollégák egymás között vagy ajánlanak egymásnak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524676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4-5. perc</a:t>
            </a:r>
          </a:p>
          <a:p>
            <a:r>
              <a:rPr lang="hu-HU" dirty="0"/>
              <a:t>Időpontfoglalás:</a:t>
            </a:r>
          </a:p>
          <a:p>
            <a:pPr marL="171450" indent="-171450">
              <a:buFontTx/>
              <a:buChar char="-"/>
            </a:pPr>
            <a:r>
              <a:rPr lang="hu-HU" dirty="0"/>
              <a:t>Előrelátó rendszer, ami hagy időt a foglalkozások között, hogy beférjen közéjük is foglalkozás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Egyedi igényeknél összehasonlítás pl. fodrásszal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5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970895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hu-HU" dirty="0"/>
              <a:t>6-7. perc</a:t>
            </a:r>
          </a:p>
          <a:p>
            <a:pPr marL="171450" indent="-171450">
              <a:buFontTx/>
              <a:buChar char="-"/>
            </a:pPr>
            <a:r>
              <a:rPr lang="hu-HU" dirty="0"/>
              <a:t>Frontend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React</a:t>
            </a:r>
            <a:r>
              <a:rPr lang="hu-HU" dirty="0"/>
              <a:t>: munkahelyről ismerős</a:t>
            </a:r>
          </a:p>
          <a:p>
            <a:pPr marL="628650" lvl="1" indent="-171450">
              <a:buFontTx/>
              <a:buChar char="-"/>
            </a:pPr>
            <a:r>
              <a:rPr lang="hu-HU" dirty="0"/>
              <a:t>MUI: </a:t>
            </a:r>
            <a:r>
              <a:rPr lang="hu-HU" dirty="0" err="1"/>
              <a:t>reszponzivitás</a:t>
            </a:r>
            <a:r>
              <a:rPr lang="hu-HU" dirty="0"/>
              <a:t>, ismerős elemek</a:t>
            </a:r>
          </a:p>
          <a:p>
            <a:pPr marL="171450" indent="-171450">
              <a:buFontTx/>
              <a:buChar char="-"/>
            </a:pPr>
            <a:r>
              <a:rPr lang="hu-HU" dirty="0"/>
              <a:t>Fejlesztés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VSCode</a:t>
            </a:r>
            <a:endParaRPr lang="hu-HU" dirty="0"/>
          </a:p>
          <a:p>
            <a:pPr marL="1085850" lvl="2" indent="-171450">
              <a:buFontTx/>
              <a:buChar char="-"/>
            </a:pPr>
            <a:r>
              <a:rPr lang="hu-HU" dirty="0" err="1"/>
              <a:t>Live</a:t>
            </a:r>
            <a:r>
              <a:rPr lang="hu-HU" dirty="0"/>
              <a:t> server telefonos teszteléshez</a:t>
            </a:r>
          </a:p>
          <a:p>
            <a:pPr marL="1085850" lvl="2" indent="-171450">
              <a:buFontTx/>
              <a:buChar char="-"/>
            </a:pPr>
            <a:r>
              <a:rPr lang="hu-HU" dirty="0" err="1"/>
              <a:t>PWABuilder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  <a:p>
            <a:pPr marL="628650" lvl="1" indent="-171450">
              <a:buFontTx/>
              <a:buChar char="-"/>
            </a:pPr>
            <a:r>
              <a:rPr lang="hu-HU" dirty="0"/>
              <a:t>GitHub: </a:t>
            </a:r>
            <a:r>
              <a:rPr lang="hu-HU" dirty="0" err="1"/>
              <a:t>actions</a:t>
            </a:r>
            <a:endParaRPr lang="hu-HU" dirty="0"/>
          </a:p>
          <a:p>
            <a:pPr marL="171450" lvl="0" indent="-171450">
              <a:buFontTx/>
              <a:buChar char="-"/>
            </a:pPr>
            <a:r>
              <a:rPr lang="hu-HU" dirty="0"/>
              <a:t>Egyéb technológiákra még kitérek a bemutató vége fele és a dokumentációban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5907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7-8. perc</a:t>
            </a:r>
          </a:p>
          <a:p>
            <a:r>
              <a:rPr lang="hu-HU" dirty="0"/>
              <a:t>Itt nem csak erről hanem a többi </a:t>
            </a:r>
            <a:r>
              <a:rPr lang="hu-HU" dirty="0" err="1"/>
              <a:t>Firebase</a:t>
            </a:r>
            <a:r>
              <a:rPr lang="hu-HU" dirty="0"/>
              <a:t> szoláltatásról is lehet szó ha belefér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7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4038185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8-9.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8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91925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9.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9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27080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ABFECB7B-1E2B-4E8A-B30A-45D1D152E16A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Kép helyőrzője 2" descr="Üres helyőrző kép hozzáadásához. Kattintson a helyőrzőre, és jelölje ki a hozzáadni kívánt képet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D974B2-71E7-4E06-B2CA-BFA5462911F7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87B451-EF7E-4E78-8181-BFC7CA54EE9C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3EBBF3-CB70-4C12-B53A-066E3F27C8AB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  <p:grpSp>
        <p:nvGrpSpPr>
          <p:cNvPr id="7" name="Csoport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Egyenes összekötő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gyenes összekötő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83987-96FF-4F25-A326-98BA73A800EB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11" name="Kép helyőrzője 10" descr="Üres helyőrző kép hozzáadásához. Kattintson a helyőrzőre, és jelölje ki a hozzáadni kívánt képet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grpSp>
        <p:nvGrpSpPr>
          <p:cNvPr id="14" name="Csoport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Egyenes összekötő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gyenes összekötő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Csoport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Csoport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Egyenes összekötő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Egyenes összekötő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églalap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noProof="0">
                <a:latin typeface="Arial" panose="020B0604020202020204" pitchFamily="34" charset="0"/>
              </a:endParaRPr>
            </a:p>
          </p:txBody>
        </p:sp>
        <p:grpSp>
          <p:nvGrpSpPr>
            <p:cNvPr id="11" name="Csoport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Egyenes összekötő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Egyenes összekötő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D9563D-1DF6-45F7-B22B-980E7CB85913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1FDF2A-4F39-48BE-8EDE-2F5186A0F63F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2B930D-A2FD-4172-807E-9C3F67E21028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A2E538-2DB6-48ED-A9B1-30ECDFB0AB70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6D048F-81A8-45F5-8DE6-6060E74AC484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8B7B7-0909-46E6-A9AE-B7DA693E3397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  <a:p>
            <a:pPr lvl="5" rtl="0"/>
            <a:r>
              <a:rPr lang="hu-HU" noProof="0"/>
              <a:t>Hatodik szint</a:t>
            </a:r>
          </a:p>
          <a:p>
            <a:pPr lvl="6" rtl="0"/>
            <a:r>
              <a:rPr lang="hu-HU" noProof="0"/>
              <a:t>Hetedik szint</a:t>
            </a:r>
          </a:p>
          <a:p>
            <a:pPr lvl="7" rtl="0"/>
            <a:r>
              <a:rPr lang="hu-HU" noProof="0"/>
              <a:t>Nyolcadik szint</a:t>
            </a:r>
          </a:p>
          <a:p>
            <a:pPr lvl="8" rtl="0"/>
            <a:r>
              <a:rPr lang="hu-HU" noProof="0"/>
              <a:t>Kilencedik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A04AEAE-1740-4F56-83FA-B38941FCE944}" type="datetime1">
              <a:rPr lang="hu-HU" noProof="0" smtClean="0"/>
              <a:t>2023. 11. 12.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  <p:grpSp>
        <p:nvGrpSpPr>
          <p:cNvPr id="15" name="Csoport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Egyenes összekötő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gyenes összekötő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Autofit/>
          </a:bodyPr>
          <a:lstStyle/>
          <a:p>
            <a:pPr rtl="0"/>
            <a:r>
              <a:rPr lang="hu-HU" sz="3600" cap="none" dirty="0"/>
              <a:t>Logopédus időpontfoglaló és fejlesztő játék kölcsönző progresszív webalkalmazás</a:t>
            </a:r>
          </a:p>
        </p:txBody>
      </p:sp>
      <p:sp>
        <p:nvSpPr>
          <p:cNvPr id="7" name="Alcím 6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Tervezés II. beszámoló – 2023.11.16.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Témavezető: Baumgartner János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Szakdolgozat készítő: Csáktornyai Ádám József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Kép helyőrzője 3" descr="Egy asztalon fekvő nyitott könyv, háttérben az elmosódott könyvespolc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76535D-7D83-860E-A058-92F1D5AB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– Fejlesztő eszköz kölcsönzés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E116B0C-1A90-2A12-F980-231E4F9C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10</a:t>
            </a:fld>
            <a:r>
              <a:rPr lang="hu-HU" noProof="0" dirty="0"/>
              <a:t>/11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BC172C3F-BDA2-4DF6-D362-0E24FA527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1797577"/>
            <a:ext cx="3610479" cy="415348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5533043E-13C4-1C7A-4055-500681417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379" y="2050025"/>
            <a:ext cx="3620005" cy="364858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E8941CA8-342C-741A-0754-95CC807F7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384" y="136524"/>
            <a:ext cx="2896287" cy="624108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454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6B147-4F21-4A71-5D17-2E4FEE53D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4991100" cy="1365921"/>
          </a:xfrm>
        </p:spPr>
        <p:txBody>
          <a:bodyPr/>
          <a:lstStyle/>
          <a:p>
            <a:r>
              <a:rPr lang="hu-HU" cap="none" dirty="0"/>
              <a:t>Összefoglalás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255E4-E0DC-5663-B729-ED4DA0110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900" y="3704860"/>
            <a:ext cx="2872189" cy="1070811"/>
          </a:xfrm>
        </p:spPr>
        <p:txBody>
          <a:bodyPr/>
          <a:lstStyle/>
          <a:p>
            <a:r>
              <a:rPr lang="hu-HU" sz="1800" cap="none" dirty="0"/>
              <a:t>Logopédus időpontfoglaló és fejlesztő játék kölcsönző progresszív webalkalmazás</a:t>
            </a:r>
            <a:endParaRPr lang="en-US" dirty="0"/>
          </a:p>
        </p:txBody>
      </p:sp>
      <p:pic>
        <p:nvPicPr>
          <p:cNvPr id="9" name="Tartalom helye 9">
            <a:extLst>
              <a:ext uri="{FF2B5EF4-FFF2-40B4-BE49-F238E27FC236}">
                <a16:creationId xmlns:a16="http://schemas.microsoft.com/office/drawing/2014/main" id="{E6F713DA-8B6E-D474-9EF4-384B851D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0" y="5608721"/>
            <a:ext cx="1070810" cy="1427747"/>
          </a:xfrm>
          <a:prstGeom prst="rect">
            <a:avLst/>
          </a:prstGeom>
        </p:spPr>
      </p:pic>
      <p:pic>
        <p:nvPicPr>
          <p:cNvPr id="10" name="Tartalom helye 17">
            <a:extLst>
              <a:ext uri="{FF2B5EF4-FFF2-40B4-BE49-F238E27FC236}">
                <a16:creationId xmlns:a16="http://schemas.microsoft.com/office/drawing/2014/main" id="{6DB1458F-DEB3-26D6-E34B-E91995423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6" y="5608720"/>
            <a:ext cx="1070811" cy="1427748"/>
          </a:xfrm>
          <a:prstGeom prst="rect">
            <a:avLst/>
          </a:prstGeom>
        </p:spPr>
      </p:pic>
      <p:pic>
        <p:nvPicPr>
          <p:cNvPr id="11" name="Kép 4">
            <a:extLst>
              <a:ext uri="{FF2B5EF4-FFF2-40B4-BE49-F238E27FC236}">
                <a16:creationId xmlns:a16="http://schemas.microsoft.com/office/drawing/2014/main" id="{4E3047FE-E889-7258-0524-1DF49C2D9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789850"/>
            <a:ext cx="1427748" cy="1070811"/>
          </a:xfrm>
          <a:prstGeom prst="rect">
            <a:avLst/>
          </a:prstGeom>
        </p:spPr>
      </p:pic>
      <p:pic>
        <p:nvPicPr>
          <p:cNvPr id="12" name="Kép 7">
            <a:extLst>
              <a:ext uri="{FF2B5EF4-FFF2-40B4-BE49-F238E27FC236}">
                <a16:creationId xmlns:a16="http://schemas.microsoft.com/office/drawing/2014/main" id="{8669B1D1-DC58-D2FC-F220-7D87DAA41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3245" y="5775674"/>
            <a:ext cx="1427748" cy="1070811"/>
          </a:xfrm>
          <a:prstGeom prst="rect">
            <a:avLst/>
          </a:prstGeom>
        </p:spPr>
      </p:pic>
      <p:pic>
        <p:nvPicPr>
          <p:cNvPr id="13" name="Tartalom helye 5">
            <a:extLst>
              <a:ext uri="{FF2B5EF4-FFF2-40B4-BE49-F238E27FC236}">
                <a16:creationId xmlns:a16="http://schemas.microsoft.com/office/drawing/2014/main" id="{A456B021-DF73-366E-5461-90E60F51D5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993" y="5775674"/>
            <a:ext cx="968608" cy="1365920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357054C8-8663-C6A1-CFCA-45684A20FD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9601" y="5787188"/>
            <a:ext cx="2521122" cy="1070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A9D418-37CE-6ECF-F652-06CEEC1637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0723" y="5805891"/>
            <a:ext cx="2028751" cy="1070812"/>
          </a:xfrm>
          <a:prstGeom prst="rect">
            <a:avLst/>
          </a:prstGeom>
        </p:spPr>
      </p:pic>
      <p:pic>
        <p:nvPicPr>
          <p:cNvPr id="16" name="Tartalom helye 7">
            <a:extLst>
              <a:ext uri="{FF2B5EF4-FFF2-40B4-BE49-F238E27FC236}">
                <a16:creationId xmlns:a16="http://schemas.microsoft.com/office/drawing/2014/main" id="{A4371BBD-0F6C-DB06-61AF-180EDE5C0F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29474" y="5808175"/>
            <a:ext cx="962526" cy="1060922"/>
          </a:xfrm>
          <a:prstGeom prst="rect">
            <a:avLst/>
          </a:prstGeom>
        </p:spPr>
      </p:pic>
      <p:pic>
        <p:nvPicPr>
          <p:cNvPr id="17" name="Tartalom helye 9">
            <a:extLst>
              <a:ext uri="{FF2B5EF4-FFF2-40B4-BE49-F238E27FC236}">
                <a16:creationId xmlns:a16="http://schemas.microsoft.com/office/drawing/2014/main" id="{D4426FA9-CA1C-921E-B879-217DA4BA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08721"/>
            <a:ext cx="1070810" cy="1427747"/>
          </a:xfrm>
          <a:prstGeom prst="rect">
            <a:avLst/>
          </a:prstGeo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7073F895-1C91-A097-13A7-0759FB295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08720"/>
            <a:ext cx="1070811" cy="1427748"/>
          </a:xfrm>
          <a:prstGeom prst="rect">
            <a:avLst/>
          </a:prstGeom>
        </p:spPr>
      </p:pic>
      <p:pic>
        <p:nvPicPr>
          <p:cNvPr id="19" name="Kép 4">
            <a:extLst>
              <a:ext uri="{FF2B5EF4-FFF2-40B4-BE49-F238E27FC236}">
                <a16:creationId xmlns:a16="http://schemas.microsoft.com/office/drawing/2014/main" id="{763680DB-48C7-FA3B-4086-B0027753F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805892"/>
            <a:ext cx="1427748" cy="1070811"/>
          </a:xfrm>
          <a:prstGeom prst="rect">
            <a:avLst/>
          </a:prstGeom>
        </p:spPr>
      </p:pic>
      <p:pic>
        <p:nvPicPr>
          <p:cNvPr id="20" name="Tartalom helye 9">
            <a:extLst>
              <a:ext uri="{FF2B5EF4-FFF2-40B4-BE49-F238E27FC236}">
                <a16:creationId xmlns:a16="http://schemas.microsoft.com/office/drawing/2014/main" id="{B5DA7AA4-C4EC-18BE-C5C1-042B597C4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24763"/>
            <a:ext cx="1070810" cy="1427747"/>
          </a:xfrm>
          <a:prstGeom prst="rect">
            <a:avLst/>
          </a:prstGeom>
        </p:spPr>
      </p:pic>
      <p:pic>
        <p:nvPicPr>
          <p:cNvPr id="21" name="Tartalom helye 17">
            <a:extLst>
              <a:ext uri="{FF2B5EF4-FFF2-40B4-BE49-F238E27FC236}">
                <a16:creationId xmlns:a16="http://schemas.microsoft.com/office/drawing/2014/main" id="{DA341FCF-5D67-6088-7E57-BAAE3E194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24762"/>
            <a:ext cx="1070811" cy="1427748"/>
          </a:xfrm>
          <a:prstGeom prst="rect">
            <a:avLst/>
          </a:prstGeom>
        </p:spPr>
      </p:pic>
      <p:sp>
        <p:nvSpPr>
          <p:cNvPr id="4" name="Tartalom helye 13">
            <a:extLst>
              <a:ext uri="{FF2B5EF4-FFF2-40B4-BE49-F238E27FC236}">
                <a16:creationId xmlns:a16="http://schemas.microsoft.com/office/drawing/2014/main" id="{ACB820F2-5952-879B-70A0-6684DD77F2BD}"/>
              </a:ext>
            </a:extLst>
          </p:cNvPr>
          <p:cNvSpPr txBox="1">
            <a:spLocks/>
          </p:cNvSpPr>
          <p:nvPr/>
        </p:nvSpPr>
        <p:spPr>
          <a:xfrm>
            <a:off x="5971142" y="1938969"/>
            <a:ext cx="5883007" cy="364658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231775" indent="-23177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Ötlet: Logopédus testvérnek segíteni szeretnék</a:t>
            </a:r>
          </a:p>
          <a:p>
            <a:pPr marL="231775" indent="-23177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Feladat: Magán logopédus feladatainak egyszerűsítése</a:t>
            </a:r>
          </a:p>
          <a:p>
            <a:pPr marL="231775" indent="-23177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Fő funkciók: Időpontfoglalás és kölcsönzés</a:t>
            </a:r>
          </a:p>
          <a:p>
            <a:pPr marL="231775" indent="-23177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 err="1"/>
              <a:t>React</a:t>
            </a:r>
            <a:r>
              <a:rPr lang="hu-HU" dirty="0"/>
              <a:t>, PWA, </a:t>
            </a:r>
            <a:r>
              <a:rPr lang="hu-HU" dirty="0" err="1"/>
              <a:t>Firebase</a:t>
            </a:r>
            <a:r>
              <a:rPr lang="hu-HU" dirty="0"/>
              <a:t>, </a:t>
            </a:r>
            <a:r>
              <a:rPr lang="hu-HU" dirty="0" err="1"/>
              <a:t>Bun</a:t>
            </a:r>
            <a:r>
              <a:rPr lang="hu-HU" dirty="0"/>
              <a:t>, </a:t>
            </a:r>
            <a:r>
              <a:rPr lang="hu-HU" dirty="0" err="1"/>
              <a:t>TypeScript</a:t>
            </a:r>
            <a:r>
              <a:rPr lang="hu-HU" dirty="0"/>
              <a:t>, </a:t>
            </a:r>
            <a:r>
              <a:rPr lang="hu-HU" dirty="0" err="1"/>
              <a:t>Redux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8875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ím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/>
              <a:t>Bevezetés</a:t>
            </a:r>
          </a:p>
        </p:txBody>
      </p:sp>
      <p:sp>
        <p:nvSpPr>
          <p:cNvPr id="14" name="Tartalom helye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lnSpc>
                <a:spcPct val="150000"/>
              </a:lnSpc>
            </a:pPr>
            <a:r>
              <a:rPr lang="hu-HU" dirty="0"/>
              <a:t>Ötlet születése</a:t>
            </a:r>
          </a:p>
          <a:p>
            <a:pPr rtl="0">
              <a:lnSpc>
                <a:spcPct val="150000"/>
              </a:lnSpc>
            </a:pPr>
            <a:r>
              <a:rPr lang="hu-HU" dirty="0"/>
              <a:t>Feladat megfogalmazása</a:t>
            </a:r>
          </a:p>
          <a:p>
            <a:pPr rtl="0">
              <a:lnSpc>
                <a:spcPct val="150000"/>
              </a:lnSpc>
            </a:pPr>
            <a:r>
              <a:rPr lang="hu-HU" dirty="0"/>
              <a:t>Fő funkciók</a:t>
            </a:r>
          </a:p>
          <a:p>
            <a:pPr rtl="0">
              <a:lnSpc>
                <a:spcPct val="150000"/>
              </a:lnSpc>
            </a:pPr>
            <a:r>
              <a:rPr lang="hu-HU" dirty="0"/>
              <a:t>Technológiák, fejlesztés</a:t>
            </a:r>
          </a:p>
          <a:p>
            <a:pPr rtl="0">
              <a:lnSpc>
                <a:spcPct val="150000"/>
              </a:lnSpc>
            </a:pPr>
            <a:r>
              <a:rPr lang="hu-HU" dirty="0"/>
              <a:t>Az alkalmazás &amp; felhasználói élmény</a:t>
            </a:r>
          </a:p>
        </p:txBody>
      </p:sp>
      <p:sp>
        <p:nvSpPr>
          <p:cNvPr id="2" name="Dia számának helye 1">
            <a:extLst>
              <a:ext uri="{FF2B5EF4-FFF2-40B4-BE49-F238E27FC236}">
                <a16:creationId xmlns:a16="http://schemas.microsoft.com/office/drawing/2014/main" id="{1750E5C4-0397-6460-F1C0-13F5A6769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2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Logopédia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02CADF1-FF15-7300-D2C2-C393CC5B04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1847850" y="1600200"/>
            <a:ext cx="3429000" cy="4572000"/>
          </a:xfr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47CD68E9-4B36-8770-EEF1-0886F5291F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 rot="16200000">
            <a:off x="6915150" y="1600200"/>
            <a:ext cx="3429000" cy="4572000"/>
          </a:xfr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8AFBCEC3-1F94-AD7B-4585-454F804E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3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38C70D-3F6F-8B91-1EF7-A059A3F9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Hogyan segíthetek?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A880EF5-5342-1DC0-6CAF-7F78B2AAD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4542274" cy="4572000"/>
          </a:xfrm>
        </p:spPr>
        <p:txBody>
          <a:bodyPr/>
          <a:lstStyle/>
          <a:p>
            <a:r>
              <a:rPr lang="hu-HU" dirty="0"/>
              <a:t>Időbeosztás</a:t>
            </a:r>
          </a:p>
          <a:p>
            <a:pPr lvl="1"/>
            <a:r>
              <a:rPr lang="hu-HU" dirty="0"/>
              <a:t>Bonyolult találkozókat szervezni</a:t>
            </a:r>
          </a:p>
          <a:p>
            <a:pPr lvl="1"/>
            <a:r>
              <a:rPr lang="hu-HU" dirty="0"/>
              <a:t>Nehéz számon tartani, ki hányszor jött, mire van szüksége</a:t>
            </a:r>
          </a:p>
          <a:p>
            <a:r>
              <a:rPr lang="hu-HU" dirty="0"/>
              <a:t>Fejlesztő eszközök és játékok</a:t>
            </a:r>
          </a:p>
          <a:p>
            <a:pPr lvl="1"/>
            <a:r>
              <a:rPr lang="hu-HU" dirty="0"/>
              <a:t>Kinél melyik eszköz van?</a:t>
            </a:r>
          </a:p>
          <a:p>
            <a:pPr lvl="1"/>
            <a:r>
              <a:rPr lang="hu-HU" dirty="0"/>
              <a:t>Fejlesztő játékok ajánlása kollégáknak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865441C-240A-A25D-44D8-E53DEE4A0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41" y="1600200"/>
            <a:ext cx="4989582" cy="3742187"/>
          </a:xfrm>
          <a:prstGeom prst="rect">
            <a:avLst/>
          </a:prstGeo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8AAEF84-99D6-2CF1-409C-6A1579A3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4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4913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30126E-17F8-C911-B333-E36C1662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fő funkciói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7356FB3-6012-1A9C-245B-50B386BF9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DEF7F9C-90C0-0D69-FD3B-EDBD29A26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2936368" cy="3748088"/>
          </a:xfrm>
        </p:spPr>
        <p:txBody>
          <a:bodyPr/>
          <a:lstStyle/>
          <a:p>
            <a:r>
              <a:rPr lang="hu-HU" dirty="0"/>
              <a:t>Okos szervezés</a:t>
            </a:r>
          </a:p>
          <a:p>
            <a:pPr lvl="1"/>
            <a:r>
              <a:rPr lang="hu-HU" dirty="0"/>
              <a:t>Munkaidő</a:t>
            </a:r>
          </a:p>
          <a:p>
            <a:pPr lvl="1"/>
            <a:r>
              <a:rPr lang="hu-HU" dirty="0"/>
              <a:t>Szabadnapok</a:t>
            </a:r>
          </a:p>
          <a:p>
            <a:pPr lvl="1"/>
            <a:r>
              <a:rPr lang="hu-HU" dirty="0"/>
              <a:t>Heti óraszám</a:t>
            </a:r>
          </a:p>
          <a:p>
            <a:pPr lvl="1"/>
            <a:r>
              <a:rPr lang="hu-HU" dirty="0"/>
              <a:t>Foglalkozások közti szünetek</a:t>
            </a:r>
          </a:p>
          <a:p>
            <a:r>
              <a:rPr lang="hu-HU" dirty="0"/>
              <a:t>Egyedi igények</a:t>
            </a:r>
          </a:p>
          <a:p>
            <a:pPr lvl="1"/>
            <a:r>
              <a:rPr lang="hu-HU" dirty="0"/>
              <a:t>Minden gyereknek másra van szüksége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4496591-89A3-72B3-08BB-2C0E510A0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hu-HU" dirty="0"/>
              <a:t>Kölcsönzés és ajánló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7157388-4ED1-9F76-6755-7FAE775A7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49213" y="2424112"/>
            <a:ext cx="2936369" cy="3748088"/>
          </a:xfrm>
        </p:spPr>
        <p:txBody>
          <a:bodyPr/>
          <a:lstStyle/>
          <a:p>
            <a:r>
              <a:rPr lang="hu-HU" dirty="0"/>
              <a:t>Kölcsönzött tárgyak számontartása</a:t>
            </a:r>
          </a:p>
          <a:p>
            <a:pPr lvl="1"/>
            <a:r>
              <a:rPr lang="hu-HU" dirty="0"/>
              <a:t>A rendszer tudja, hogy mi van épp kikölcsönözve</a:t>
            </a:r>
          </a:p>
          <a:p>
            <a:pPr lvl="1"/>
            <a:r>
              <a:rPr lang="hu-HU" dirty="0"/>
              <a:t>Előre foglalás</a:t>
            </a:r>
          </a:p>
          <a:p>
            <a:r>
              <a:rPr lang="hu-HU" dirty="0"/>
              <a:t>Kollégák segítése</a:t>
            </a:r>
          </a:p>
          <a:p>
            <a:pPr lvl="1"/>
            <a:r>
              <a:rPr lang="hu-HU" dirty="0"/>
              <a:t>Tablet játékok</a:t>
            </a:r>
          </a:p>
          <a:p>
            <a:pPr lvl="1"/>
            <a:r>
              <a:rPr lang="hu-HU" dirty="0"/>
              <a:t>Ajánlott irodalmak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2809187-EF02-9684-6067-D037BC7FD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92" y="2424112"/>
            <a:ext cx="3677697" cy="2758273"/>
          </a:xfrm>
          <a:prstGeom prst="rect">
            <a:avLst/>
          </a:prstGeom>
        </p:spPr>
      </p:pic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55A2147-02B9-031B-9ECD-44B8C307A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5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0315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87BD1-2A2F-30AC-F401-163CC762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8F955D-7350-4F8B-8F02-4E68F6DA7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PWA (progresszív webalkalmazás)</a:t>
            </a:r>
          </a:p>
          <a:p>
            <a:r>
              <a:rPr lang="hu-HU" dirty="0"/>
              <a:t>Frontend: </a:t>
            </a:r>
            <a:r>
              <a:rPr lang="hu-HU" dirty="0" err="1"/>
              <a:t>React</a:t>
            </a:r>
            <a:endParaRPr lang="hu-HU" dirty="0"/>
          </a:p>
          <a:p>
            <a:pPr lvl="1"/>
            <a:r>
              <a:rPr lang="hu-HU" dirty="0"/>
              <a:t>MUI komponens könyvtár</a:t>
            </a:r>
          </a:p>
          <a:p>
            <a:pPr lvl="1"/>
            <a:r>
              <a:rPr lang="hu-HU" dirty="0"/>
              <a:t>Saját komponensek</a:t>
            </a:r>
          </a:p>
          <a:p>
            <a:r>
              <a:rPr lang="hu-HU" dirty="0"/>
              <a:t>Backend: </a:t>
            </a:r>
            <a:r>
              <a:rPr lang="hu-HU" dirty="0" err="1"/>
              <a:t>Firebase</a:t>
            </a:r>
            <a:endParaRPr lang="hu-HU" dirty="0"/>
          </a:p>
          <a:p>
            <a:pPr lvl="1"/>
            <a:r>
              <a:rPr lang="hu-HU" dirty="0" err="1"/>
              <a:t>Autentikáció</a:t>
            </a:r>
            <a:endParaRPr lang="hu-HU" dirty="0"/>
          </a:p>
          <a:p>
            <a:pPr lvl="1"/>
            <a:r>
              <a:rPr lang="hu-HU" dirty="0"/>
              <a:t>Adatbázis (</a:t>
            </a:r>
            <a:r>
              <a:rPr lang="hu-HU" dirty="0" err="1"/>
              <a:t>NoSQL</a:t>
            </a:r>
            <a:r>
              <a:rPr lang="hu-HU" dirty="0"/>
              <a:t> és JSON)</a:t>
            </a:r>
          </a:p>
          <a:p>
            <a:pPr lvl="1"/>
            <a:r>
              <a:rPr lang="hu-HU" dirty="0" err="1"/>
              <a:t>Host-olás</a:t>
            </a:r>
            <a:endParaRPr lang="hu-HU" dirty="0"/>
          </a:p>
          <a:p>
            <a:r>
              <a:rPr lang="hu-HU" dirty="0"/>
              <a:t>Fejlesztés</a:t>
            </a:r>
          </a:p>
          <a:p>
            <a:pPr lvl="1"/>
            <a:r>
              <a:rPr lang="hu-HU" dirty="0"/>
              <a:t>Visual </a:t>
            </a:r>
            <a:r>
              <a:rPr lang="hu-HU" dirty="0" err="1"/>
              <a:t>Studio</a:t>
            </a:r>
            <a:r>
              <a:rPr lang="hu-HU" dirty="0"/>
              <a:t> </a:t>
            </a:r>
            <a:r>
              <a:rPr lang="hu-HU" dirty="0" err="1"/>
              <a:t>Code</a:t>
            </a:r>
            <a:endParaRPr lang="hu-HU" dirty="0"/>
          </a:p>
          <a:p>
            <a:pPr lvl="1"/>
            <a:r>
              <a:rPr lang="hu-HU" dirty="0"/>
              <a:t>GitHub</a:t>
            </a:r>
          </a:p>
          <a:p>
            <a:pPr lvl="1"/>
            <a:r>
              <a:rPr lang="hu-HU" dirty="0" err="1"/>
              <a:t>Bun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7619FF5-43F8-BABB-B835-7A83A4666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6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41385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0A9810-DE29-819D-7E43-7E9B9ED4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Technikai részletek – </a:t>
            </a:r>
            <a:r>
              <a:rPr lang="hu-HU" dirty="0" err="1"/>
              <a:t>Firestore</a:t>
            </a:r>
            <a:r>
              <a:rPr lang="hu-HU" dirty="0"/>
              <a:t> adatbázis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DAE822-03F3-1100-5FA4-27E68ECC8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6317" y="1173162"/>
            <a:ext cx="11379366" cy="4833230"/>
          </a:xfr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9EE6B037-3809-5F77-D968-5C4D053D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7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562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8F857F-BB53-08DE-EF47-C1D974BD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és felhasználói élmény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C4380F2-356F-A5A8-341A-73FEFA02F5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01202" y="1502658"/>
            <a:ext cx="4403534" cy="485369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F1B70D83-8A93-FBE8-AE09-24293A02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8</a:t>
            </a:fld>
            <a:r>
              <a:rPr lang="hu-HU" noProof="0" dirty="0"/>
              <a:t>/11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0562A7A-B1A2-B753-4006-997D4BCE9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2999" y="922338"/>
            <a:ext cx="2825276" cy="56848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949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EF1C99-0631-7EC4-C95E-EE5F2678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- Időpontfoglalás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31ED0AC-C059-6EFB-9362-A21D41C35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9</a:t>
            </a:fld>
            <a:r>
              <a:rPr lang="hu-HU" noProof="0" dirty="0"/>
              <a:t>/11</a:t>
            </a: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47C609CB-4BB6-F850-0E8E-C1D0CE04C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69" y="1173161"/>
            <a:ext cx="8177417" cy="518318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32D8849E-6893-A62E-20AA-1B0DB8492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8086" y="364362"/>
            <a:ext cx="3266191" cy="599198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214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zakirodalom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50521014_TF03431380_Win32.potx" id="{12F15188-3C41-4CAC-8438-F9F81F42DDB9}" vid="{89A14939-A05E-4A51-AD2F-C1747D11FC27}"/>
    </a:ext>
  </a:extLst>
</a:theme>
</file>

<file path=ppt/theme/theme2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Oktatási bemutató, sávos és hajszálcsíkos arculat (szélesvásznú)</Template>
  <TotalTime>745</TotalTime>
  <Words>358</Words>
  <Application>Microsoft Office PowerPoint</Application>
  <PresentationFormat>Szélesvásznú</PresentationFormat>
  <Paragraphs>108</Paragraphs>
  <Slides>11</Slides>
  <Notes>11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Arial</vt:lpstr>
      <vt:lpstr>Plantagenet Cherokee</vt:lpstr>
      <vt:lpstr>Wingdings</vt:lpstr>
      <vt:lpstr>Szakirodalom 16x9</vt:lpstr>
      <vt:lpstr>Logopédus időpontfoglaló és fejlesztő játék kölcsönző progresszív webalkalmazás</vt:lpstr>
      <vt:lpstr>Bevezetés</vt:lpstr>
      <vt:lpstr>Logopédia</vt:lpstr>
      <vt:lpstr>Hogyan segíthetek?</vt:lpstr>
      <vt:lpstr>Az alkalmazás fő funkciói</vt:lpstr>
      <vt:lpstr>Felhasznált technológiák</vt:lpstr>
      <vt:lpstr>Technikai részletek – Firestore adatbázis</vt:lpstr>
      <vt:lpstr>Az alkalmazás és felhasználói élmény</vt:lpstr>
      <vt:lpstr>Az alkalmazás - Időpontfoglalás</vt:lpstr>
      <vt:lpstr>Az alkalmazás – Fejlesztő eszköz kölcsönzés</vt:lpstr>
      <vt:lpstr>Összefoglalás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Logopédus időpontfoglaló és fejlesztő játék kölcsönző progresszív webalkalmazás</dc:title>
  <dc:creator>Ádám József Csáktornyai</dc:creator>
  <cp:lastModifiedBy>Ádám József Csáktornyai</cp:lastModifiedBy>
  <cp:revision>60</cp:revision>
  <dcterms:created xsi:type="dcterms:W3CDTF">2023-05-01T18:32:11Z</dcterms:created>
  <dcterms:modified xsi:type="dcterms:W3CDTF">2023-11-12T19:25:32Z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